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Saira Medium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505"/>
    <a:srgbClr val="EA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566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09338" y="2322241"/>
            <a:ext cx="6463862" cy="3352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FFFFFF"/>
                </a:solidFill>
                <a:ea typeface="Saira Medium" pitchFamily="34" charset="-122"/>
                <a:cs typeface="Saira Medium" pitchFamily="34" charset="-120"/>
              </a:rPr>
              <a:t>Complexity Classes, Problem and its types: Abstract, Decision, Optimization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93790" y="49412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9901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grpSp>
        <p:nvGrpSpPr>
          <p:cNvPr id="7" name="Group 6"/>
          <p:cNvGrpSpPr/>
          <p:nvPr/>
        </p:nvGrpSpPr>
        <p:grpSpPr>
          <a:xfrm>
            <a:off x="268014" y="1764125"/>
            <a:ext cx="7236373" cy="4226027"/>
            <a:chOff x="662152" y="1849765"/>
            <a:chExt cx="7236373" cy="3531476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 rotWithShape="1">
            <a:blip r:embed="rId3"/>
            <a:srcRect l="8660" t="8137" r="6127" b="8206"/>
            <a:stretch/>
          </p:blipFill>
          <p:spPr>
            <a:xfrm>
              <a:off x="662153" y="1849765"/>
              <a:ext cx="7236372" cy="353147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62152" y="1907628"/>
              <a:ext cx="567558" cy="441434"/>
            </a:xfrm>
            <a:prstGeom prst="rect">
              <a:avLst/>
            </a:prstGeom>
            <a:solidFill>
              <a:srgbClr val="EAE8E9"/>
            </a:solidFill>
            <a:ln>
              <a:solidFill>
                <a:srgbClr val="EAE8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023835" y="6745185"/>
            <a:ext cx="36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Presented by: Manila </a:t>
            </a:r>
            <a:r>
              <a:rPr lang="en-US" sz="2400" dirty="0" err="1" smtClean="0">
                <a:solidFill>
                  <a:schemeClr val="bg1"/>
                </a:solidFill>
              </a:rPr>
              <a:t>Aryal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4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72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complexity classes and problem types is fundamental to modern computing: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75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730347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904655"/>
            <a:ext cx="3243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Guides Algorithm Design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39507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Helps choose algorithms and recognize inherent intractability.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375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730347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904655"/>
            <a:ext cx="3412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Foundation for Innovation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39507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Drives research in cryptography, AI, and operations, where efficient solutions are paramount.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3753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730347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904655"/>
            <a:ext cx="2924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P vs NP Challenge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39507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open question continues to shape theoretical computer science, influencing our understanding of computability.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9089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concepts equip us to tackle challenging computational problems, driving technological progress and our understanding of what's computable.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1848"/>
            <a:ext cx="7960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Are Complexity Classes?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425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Complexity classes are a cornerstone of theoretical computer science, categorizing problems based on the resources required to solve them. Our primary focus will be on </a:t>
            </a: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complexity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which measures how the runtime of an algorithm grows with the size of its input.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58114"/>
            <a:ext cx="4196358" cy="2819519"/>
          </a:xfrm>
          <a:prstGeom prst="roundRect">
            <a:avLst>
              <a:gd name="adj" fmla="val 724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958114"/>
            <a:ext cx="121920" cy="2819519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Efficiency Matters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73004" y="4705826"/>
            <a:ext cx="355985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Distinguishes between problems solvable in polynomial time (efficient) and those requiring exponential time (often intractable).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958114"/>
            <a:ext cx="4196358" cy="2819519"/>
          </a:xfrm>
          <a:prstGeom prst="roundRect">
            <a:avLst>
              <a:gd name="adj" fmla="val 724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962" y="3958114"/>
            <a:ext cx="121920" cy="2819519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0" name="Text 8"/>
          <p:cNvSpPr/>
          <p:nvPr/>
        </p:nvSpPr>
        <p:spPr>
          <a:xfrm>
            <a:off x="5596176" y="4215408"/>
            <a:ext cx="3082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Problem Categorization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96176" y="4705826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Groups problems by their inherent difficulty, helping us understand the limits of computation.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958114"/>
            <a:ext cx="4196358" cy="2819519"/>
          </a:xfrm>
          <a:prstGeom prst="roundRect">
            <a:avLst>
              <a:gd name="adj" fmla="val 7240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40133" y="3958114"/>
            <a:ext cx="121920" cy="2819519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4" name="Text 12"/>
          <p:cNvSpPr/>
          <p:nvPr/>
        </p:nvSpPr>
        <p:spPr>
          <a:xfrm>
            <a:off x="10019348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Classes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019348" y="4705826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 (efficiently solvable), NP (efficiently verifiable), and NP-Complete (the "hardest" in NP).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95028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Class P: Efficiently Solvable Problems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P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encompasses problems that can be solved by a deterministic algorithm in </a:t>
            </a: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polynomial time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This means the time taken to solve the problem grows as a polynomial function of the input size (e.g., O(n), O(n²), O(n³)).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883485" y="3257669"/>
            <a:ext cx="6032897" cy="96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"Polynomial time problems are generally considered 'tractable' or 'efficiently solvable' in practical terms."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7574280" y="3257669"/>
            <a:ext cx="22860" cy="966549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7" name="Text 4"/>
          <p:cNvSpPr/>
          <p:nvPr/>
        </p:nvSpPr>
        <p:spPr>
          <a:xfrm>
            <a:off x="7574280" y="4456152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classic example is </a:t>
            </a: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sorting algorithms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like Mergesort, which runs in O(n log n) time. These problems are fundamental to everyday computing, forming the basis of many practical applications where fast solutions are essential.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30652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Class NP: Verifiable in Polynomial Time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Problems in </a:t>
            </a:r>
            <a:r>
              <a:rPr lang="en-US" sz="160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NP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(Non-deterministic Polynomial time) are those for which a given solution, if one exists, can be </a:t>
            </a: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verified in polynomial time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This is a crucial distinction: finding the solution might be incredibly hard, but confirming its correctness is relatively easy.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211235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the </a:t>
            </a: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Subset Sum problem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given a set of integers, does any non-empty subset sum to zero? Finding such a subset can be very difficult, but if someone hands you a subset, you can quickly add its numbers to check if they sum to zero.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471642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is widely accepted that </a:t>
            </a: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 ⊆ NP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meaning every problem solvable in polynomial time is also verifiable in polynomial time.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8324"/>
            <a:ext cx="11888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NP-Complete: The Pinnacle of Difficulty in NP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0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NP-Complete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problems are the "hardest" problems within NP. They possess two key properties: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58785"/>
            <a:ext cx="6407944" cy="3711535"/>
          </a:xfrm>
          <a:prstGeom prst="roundRect">
            <a:avLst>
              <a:gd name="adj" fmla="val 55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43464" y="29084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" y="3057287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3464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Membership in NP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3464" y="4306133"/>
            <a:ext cx="5908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must belong to the class NP, meaning their solutions can be verified in polynomial time.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658785"/>
            <a:ext cx="6408063" cy="3711535"/>
          </a:xfrm>
          <a:prstGeom prst="roundRect">
            <a:avLst>
              <a:gd name="adj" fmla="val 55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78222" y="29084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388" y="3057287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782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NP-Hardness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78222" y="4306133"/>
            <a:ext cx="59087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other problem in NP can be transformed (reduced) into an NP-Complete problem in polynomial time. This implies that if you find a fast algorithm for one NP-Complete problem, you've effectively found a fast algorithm for ALL problems in NP.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6254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3-SAT problem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(Boolean satisfiability) is a famous example. The profound implication here is the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 vs NP question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Is P = NP? This is one of the most significant unsolved problems in computer science, with a million-dollar prize attached.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9057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is a Computational Problem?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computational problem defines a task or question that an algorithm aims to solve. Understanding the different types helps us classify and approach them systematically.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Abstract Problems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87278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General definitions, theoretical concepts, often without specific inputs.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974193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Decision Problems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84238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Problems with a definitive Yes/No answer.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590568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804535"/>
            <a:ext cx="2998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Optimization Problems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9495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Seeking the "best" possible solution based on specific criteria.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6357818"/>
            <a:ext cx="339328" cy="42422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8641913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Abstract Problems: The Foundation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672947"/>
            <a:ext cx="131433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Abstract problems</a:t>
            </a: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stated in general, often theoretical terms, without referring to specific input data or instances. They define the core question or task at a high level.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062157" y="2830473"/>
            <a:ext cx="7359968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"Abstract problems serve as the essential conceptual frameworks upon which concrete problem instances are built and analyzed."</a:t>
            </a:r>
            <a:endParaRPr lang="en-US" sz="2050" dirty="0"/>
          </a:p>
        </p:txBody>
      </p:sp>
      <p:sp>
        <p:nvSpPr>
          <p:cNvPr id="5" name="Shape 3"/>
          <p:cNvSpPr/>
          <p:nvPr/>
        </p:nvSpPr>
        <p:spPr>
          <a:xfrm>
            <a:off x="743545" y="2830473"/>
            <a:ext cx="22860" cy="995839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743545" y="4065270"/>
            <a:ext cx="7678579" cy="169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example, "Given any string, find if it contains a repeating pattern" is an abstract problem. It doesn't specify </a:t>
            </a:r>
            <a:r>
              <a:rPr lang="en-US" sz="16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</a:t>
            </a: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string or </a:t>
            </a:r>
            <a:r>
              <a:rPr lang="en-US" sz="16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</a:t>
            </a: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pattern. These generalized statements are crucial for formalizing problems in complexity theory and algorithm design, allowing us to discuss their inherent difficulty regardless of specific data.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142" y="2830473"/>
            <a:ext cx="4946213" cy="49462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7364"/>
            <a:ext cx="7862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Decision Problems: Yes or No?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297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problems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characterized by their output: a simple "yes" or "no" answer. This binary nature makes them the primary focus of complexity theory, as they elegantly map to the concept of solvability.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3121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C8337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3910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Is a number prime?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3951" y="4401145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Given an integer N, is N a prime number?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403121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C8337"/>
          </a:solidFill>
          <a:ln/>
        </p:spPr>
      </p:sp>
      <p:sp>
        <p:nvSpPr>
          <p:cNvPr id="8" name="Text 6"/>
          <p:cNvSpPr/>
          <p:nvPr/>
        </p:nvSpPr>
        <p:spPr>
          <a:xfrm>
            <a:off x="5576054" y="3910727"/>
            <a:ext cx="38184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Does a graph contain a cycle?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576054" y="4755475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Given a graph G, does G contain at least one cycle?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77995" y="403121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C8337"/>
          </a:solidFill>
          <a:ln/>
        </p:spPr>
      </p:sp>
      <p:sp>
        <p:nvSpPr>
          <p:cNvPr id="11" name="Text 9"/>
          <p:cNvSpPr/>
          <p:nvPr/>
        </p:nvSpPr>
        <p:spPr>
          <a:xfrm>
            <a:off x="10018157" y="3910727"/>
            <a:ext cx="3213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Is a string a palindrome?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018157" y="4401145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Given a string S, is S the same forwards and backwards?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7364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real-world problems, even seemingly complex ones, can be reformulated as decision problems for the purpose of analyzing their computational complexity.</a:t>
            </a:r>
            <a:endParaRPr lang="en-US" sz="1750" dirty="0"/>
          </a:p>
        </p:txBody>
      </p:sp>
      <p:sp>
        <p:nvSpPr>
          <p:cNvPr id="14" name="Rectangle 13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760"/>
            <a:ext cx="105713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Optimization Problems: Finding the Best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31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Optimization problems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go beyond a simple yes/no. They seek to find the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possible solution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among a set of feasible options, according to some predefined criteria (e.g., minimum cost, maximum value, shortest path).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90938"/>
            <a:ext cx="4521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Traveling Salesman Problem (TSP)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720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the shortest possible route that visits a set of cities exactly once and returns to the origin city.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90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Knapsack Problem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7208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Given a set of items, each with a weight and a value, determine the number of each item to include in a collection so that the total weight is less than or equal to a given limit and the total value is as large as possible.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829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Optimization problems are often harder than their decision counterparts, though decision versions are frequently used to study their underlying complexity.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707007" y="7630510"/>
            <a:ext cx="2459421" cy="867104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sto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1055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Saira Light</vt:lpstr>
      <vt:lpstr>Saira Medium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Students</cp:lastModifiedBy>
  <cp:revision>2</cp:revision>
  <dcterms:created xsi:type="dcterms:W3CDTF">2025-08-29T08:21:09Z</dcterms:created>
  <dcterms:modified xsi:type="dcterms:W3CDTF">2025-08-29T08:30:12Z</dcterms:modified>
</cp:coreProperties>
</file>